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31"/>
  </p:notesMasterIdLst>
  <p:sldIdLst>
    <p:sldId id="273" r:id="rId3"/>
    <p:sldId id="275" r:id="rId4"/>
    <p:sldId id="276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90" r:id="rId16"/>
    <p:sldId id="355" r:id="rId17"/>
    <p:sldId id="356" r:id="rId18"/>
    <p:sldId id="357" r:id="rId19"/>
    <p:sldId id="358" r:id="rId20"/>
    <p:sldId id="359" r:id="rId21"/>
    <p:sldId id="360" r:id="rId22"/>
    <p:sldId id="363" r:id="rId23"/>
    <p:sldId id="362" r:id="rId24"/>
    <p:sldId id="364" r:id="rId25"/>
    <p:sldId id="361" r:id="rId26"/>
    <p:sldId id="365" r:id="rId27"/>
    <p:sldId id="366" r:id="rId28"/>
    <p:sldId id="367" r:id="rId29"/>
    <p:sldId id="33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 Navigation 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Applied 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5" y="1038431"/>
            <a:ext cx="9948317" cy="50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200" dirty="0"/>
              <a:t>First Version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5" y="2048425"/>
            <a:ext cx="5615424" cy="2442708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48921" y="2978224"/>
            <a:ext cx="5843080" cy="3388985"/>
          </a:xfr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447" y="-23542"/>
            <a:ext cx="5871553" cy="30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800" dirty="0"/>
              <a:t>Need better floor plan</a:t>
            </a:r>
          </a:p>
          <a:p>
            <a:r>
              <a:rPr lang="en-US" altLang="zh-CN" sz="2800" dirty="0"/>
              <a:t>Need better way to extract information from floor plan</a:t>
            </a:r>
          </a:p>
          <a:p>
            <a:r>
              <a:rPr lang="en-US" altLang="zh-CN" sz="2800" dirty="0"/>
              <a:t>Need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Help from 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570911"/>
            <a:ext cx="11159999" cy="4968000"/>
          </a:xfrm>
        </p:spPr>
        <p:txBody>
          <a:bodyPr/>
          <a:lstStyle/>
          <a:p>
            <a:r>
              <a:rPr lang="en-US" altLang="zh-CN" sz="2000" dirty="0"/>
              <a:t>5 buildings:</a:t>
            </a:r>
          </a:p>
          <a:p>
            <a:pPr lvl="1"/>
            <a:r>
              <a:rPr lang="en-US" altLang="zh-CN" sz="2000" dirty="0"/>
              <a:t>LAS (Lassonde Building)</a:t>
            </a:r>
          </a:p>
          <a:p>
            <a:pPr lvl="1"/>
            <a:r>
              <a:rPr lang="en-US" altLang="zh-CN" sz="2000" dirty="0"/>
              <a:t>LSB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Life Sciences Building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ACW (Accolade Building West)</a:t>
            </a:r>
          </a:p>
          <a:p>
            <a:pPr lvl="1"/>
            <a:r>
              <a:rPr lang="en-US" altLang="zh-CN" sz="2000" dirty="0"/>
              <a:t>CLH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Curtis Lecture Halls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R (Ross Building)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98" y="1285122"/>
            <a:ext cx="7688239" cy="43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/>
          <a:lstStyle/>
          <a:p>
            <a:r>
              <a:rPr lang="en-US" altLang="zh-CN" sz="2800" dirty="0"/>
              <a:t>Digital Floor Plan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Improved Notation Tool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397185"/>
            <a:ext cx="5676588" cy="4975226"/>
          </a:xfrm>
        </p:spPr>
        <p:txBody>
          <a:bodyPr/>
          <a:lstStyle/>
          <a:p>
            <a:r>
              <a:rPr lang="en-US" altLang="zh-CN" sz="2400" dirty="0"/>
              <a:t>Vector drawings delivered</a:t>
            </a:r>
          </a:p>
          <a:p>
            <a:r>
              <a:rPr lang="en-US" altLang="zh-CN" sz="2400" dirty="0"/>
              <a:t>Manual notating is still needed for now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Self-contained? Easy to use? Intuitive? 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3" y="806916"/>
            <a:ext cx="3864683" cy="4975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1" y="3429000"/>
            <a:ext cx="1257475" cy="2305372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37294" y="4361329"/>
            <a:ext cx="1171059" cy="1998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6752867" y="2703276"/>
            <a:ext cx="1455486" cy="14514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sz="1800" dirty="0"/>
              <a:t>Small footprint</a:t>
            </a:r>
          </a:p>
          <a:p>
            <a:pPr lvl="1"/>
            <a:r>
              <a:rPr lang="en-US" altLang="zh-CN" sz="1800" dirty="0"/>
              <a:t>Internet connection independent</a:t>
            </a:r>
          </a:p>
          <a:p>
            <a:pPr lvl="2"/>
            <a:r>
              <a:rPr lang="en-US" altLang="zh-CN" sz="1800" dirty="0"/>
              <a:t>Works locally with only the floorplan image, save to local then deploy to backend</a:t>
            </a:r>
          </a:p>
          <a:p>
            <a:endParaRPr lang="en-US" altLang="zh-CN" dirty="0"/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sz="1800" dirty="0"/>
              <a:t>Similar mode as the last generation solution</a:t>
            </a:r>
          </a:p>
          <a:p>
            <a:pPr lvl="1"/>
            <a:r>
              <a:rPr lang="en-US" altLang="zh-CN" sz="1800" dirty="0"/>
              <a:t>Point-and-click interaction</a:t>
            </a:r>
          </a:p>
          <a:p>
            <a:endParaRPr lang="en-US" altLang="zh-CN" dirty="0"/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sz="1800" dirty="0"/>
              <a:t>As many as several hundred nodes on a single floor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sz="1800" dirty="0"/>
              <a:t>HTML5 Canvas</a:t>
            </a:r>
          </a:p>
          <a:p>
            <a:pPr lvl="2"/>
            <a:r>
              <a:rPr lang="en-US" altLang="zh-CN" sz="1800" dirty="0"/>
              <a:t>Render anything controlled by JS</a:t>
            </a:r>
          </a:p>
          <a:p>
            <a:pPr lvl="2"/>
            <a:r>
              <a:rPr lang="en-US" altLang="zh-CN" sz="1800" dirty="0"/>
              <a:t>Not very easy to use!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6" y="4641850"/>
            <a:ext cx="2571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i="1" dirty="0"/>
              <a:t>Fabric.js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similar…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7" y="547931"/>
            <a:ext cx="4003037" cy="4355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76" y="2080488"/>
            <a:ext cx="4229159" cy="41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Prototype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6" y="1198563"/>
            <a:ext cx="10095850" cy="4968875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Project overview:</a:t>
            </a:r>
          </a:p>
          <a:p>
            <a:pPr lvl="1"/>
            <a:r>
              <a:rPr lang="en-US" altLang="zh-CN" sz="2400" dirty="0"/>
              <a:t>Goal: </a:t>
            </a:r>
          </a:p>
          <a:p>
            <a:pPr lvl="2"/>
            <a:r>
              <a:rPr lang="en-US" altLang="zh-CN" sz="2400" dirty="0"/>
              <a:t>Develop an indoor navigation system</a:t>
            </a:r>
          </a:p>
          <a:p>
            <a:pPr lvl="1"/>
            <a:r>
              <a:rPr lang="en-US" altLang="zh-CN" sz="2400" dirty="0"/>
              <a:t>Motivation: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  <a:p>
            <a:pPr lvl="1"/>
            <a:r>
              <a:rPr lang="en-US" altLang="zh-CN" sz="2400" dirty="0"/>
              <a:t>Background Information:</a:t>
            </a:r>
          </a:p>
          <a:p>
            <a:pPr lvl="2"/>
            <a:r>
              <a:rPr lang="en-US" altLang="zh-CN" sz="2400" dirty="0"/>
              <a:t>Google Map can not navigate inside the building</a:t>
            </a:r>
          </a:p>
          <a:p>
            <a:pPr lvl="2"/>
            <a:r>
              <a:rPr lang="en-US" altLang="zh-CN" sz="2400" dirty="0"/>
              <a:t>Navigation system in the Mall required BIM(Building Information Model)</a:t>
            </a:r>
          </a:p>
          <a:p>
            <a:pPr lvl="1"/>
            <a:r>
              <a:rPr lang="en-US" altLang="zh-CN" sz="2400" dirty="0"/>
              <a:t>This software can navigate inside the building in the campus.</a:t>
            </a:r>
          </a:p>
          <a:p>
            <a:pPr lvl="1"/>
            <a:r>
              <a:rPr lang="en-US" altLang="zh-CN" sz="2400" dirty="0"/>
              <a:t>This software is web-based.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Current State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535" y="1130407"/>
            <a:ext cx="9020873" cy="5153852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Efficiency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666187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225695"/>
            <a:ext cx="11159999" cy="4968000"/>
          </a:xfrm>
        </p:spPr>
        <p:txBody>
          <a:bodyPr/>
          <a:lstStyle/>
          <a:p>
            <a:r>
              <a:rPr lang="en-US" altLang="zh-CN" dirty="0"/>
              <a:t>Generating the result images is SLOW!</a:t>
            </a:r>
          </a:p>
          <a:p>
            <a:pPr lvl="1"/>
            <a:r>
              <a:rPr lang="en-US" altLang="zh-CN" dirty="0"/>
              <a:t>~3 – 5 s for a single image</a:t>
            </a:r>
          </a:p>
          <a:p>
            <a:pPr lvl="1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improve?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Breakthrough: with each route selected, the results are unique</a:t>
            </a:r>
          </a:p>
          <a:p>
            <a:pPr lvl="1"/>
            <a:r>
              <a:rPr lang="en-US" altLang="zh-CN" dirty="0"/>
              <a:t>Reuse is possible!</a:t>
            </a:r>
          </a:p>
          <a:p>
            <a:pPr lvl="1"/>
            <a:r>
              <a:rPr lang="en-US" altLang="zh-CN" dirty="0"/>
              <a:t>On-server cache needed</a:t>
            </a:r>
          </a:p>
          <a:p>
            <a:pPr lvl="2"/>
            <a:r>
              <a:rPr lang="en-US" altLang="zh-CN" dirty="0"/>
              <a:t>Unique key, Put, Contains, TTL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Unique key source</a:t>
            </a:r>
          </a:p>
          <a:p>
            <a:pPr lvl="1"/>
            <a:r>
              <a:rPr lang="en-US" altLang="zh-CN" dirty="0"/>
              <a:t>Route information -&gt; [?] -&gt; Unique key</a:t>
            </a:r>
          </a:p>
          <a:p>
            <a:pPr lvl="1"/>
            <a:r>
              <a:rPr lang="en-US" altLang="zh-CN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207125" y="2739661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Popular cache database: </a:t>
            </a:r>
            <a:r>
              <a:rPr lang="en-US" altLang="zh-CN" i="1" dirty="0"/>
              <a:t>Redis</a:t>
            </a:r>
          </a:p>
          <a:p>
            <a:pPr lvl="1"/>
            <a:r>
              <a:rPr lang="en-US" altLang="zh-CN" dirty="0"/>
              <a:t>Fast</a:t>
            </a:r>
          </a:p>
          <a:p>
            <a:pPr lvl="1"/>
            <a:r>
              <a:rPr lang="en-US" altLang="zh-CN" dirty="0"/>
              <a:t>Easy to deploy and use</a:t>
            </a:r>
          </a:p>
          <a:p>
            <a:pPr lvl="1"/>
            <a:r>
              <a:rPr lang="en-US" altLang="zh-CN" dirty="0"/>
              <a:t>Comes with all we need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Not optimized for binary storage</a:t>
            </a:r>
          </a:p>
          <a:p>
            <a:pPr lvl="1"/>
            <a:r>
              <a:rPr lang="en-US" altLang="zh-CN" dirty="0"/>
              <a:t>In memory!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Local filesystem</a:t>
            </a:r>
          </a:p>
          <a:p>
            <a:pPr lvl="1"/>
            <a:r>
              <a:rPr lang="en-US" altLang="zh-CN" dirty="0"/>
              <a:t>Unique Key: Filename</a:t>
            </a:r>
          </a:p>
          <a:p>
            <a:pPr lvl="1"/>
            <a:r>
              <a:rPr lang="en-US" altLang="zh-CN" dirty="0"/>
              <a:t>Put, Contains</a:t>
            </a:r>
          </a:p>
          <a:p>
            <a:pPr lvl="1"/>
            <a:r>
              <a:rPr lang="en-US" altLang="zh-CN" dirty="0"/>
              <a:t>TTL: Last Modified w/ cronjob</a:t>
            </a:r>
          </a:p>
          <a:p>
            <a:endParaRPr lang="en-US" altLang="zh-CN" dirty="0"/>
          </a:p>
          <a:p>
            <a:r>
              <a:rPr lang="en-US" altLang="zh-CN" dirty="0"/>
              <a:t>Another reason</a:t>
            </a:r>
          </a:p>
          <a:p>
            <a:pPr lvl="1"/>
            <a:r>
              <a:rPr lang="en-US" altLang="zh-CN" dirty="0"/>
              <a:t>Will talk about that in a second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38054-899D-264C-7905-715624A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0" y="2296303"/>
            <a:ext cx="6615040" cy="1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>
            <a:normAutofit/>
          </a:bodyPr>
          <a:lstStyle/>
          <a:p>
            <a:r>
              <a:rPr lang="en-US" altLang="zh-CN" dirty="0"/>
              <a:t>Deploy the web application to the Internet</a:t>
            </a:r>
          </a:p>
          <a:p>
            <a:pPr lvl="1"/>
            <a:r>
              <a:rPr lang="en-US" altLang="zh-CN" dirty="0"/>
              <a:t>Several things needed</a:t>
            </a:r>
          </a:p>
          <a:p>
            <a:pPr lvl="2"/>
            <a:r>
              <a:rPr lang="en-US" altLang="zh-CN" dirty="0"/>
              <a:t>Virtual Private Server (VPS)</a:t>
            </a:r>
          </a:p>
          <a:p>
            <a:pPr lvl="2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TLS Certificate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VPS</a:t>
            </a:r>
          </a:p>
          <a:p>
            <a:pPr lvl="2"/>
            <a:r>
              <a:rPr lang="en-US" altLang="zh-CN" dirty="0"/>
              <a:t>Amazon Web Service Lightsail</a:t>
            </a:r>
          </a:p>
          <a:p>
            <a:pPr marL="435600" lvl="2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Registered personal domain</a:t>
            </a:r>
          </a:p>
          <a:p>
            <a:pPr lvl="3"/>
            <a:r>
              <a:rPr lang="en-US" altLang="zh-CN" dirty="0"/>
              <a:t>gradproj.haoc.wang</a:t>
            </a:r>
          </a:p>
          <a:p>
            <a:pPr lvl="2"/>
            <a:r>
              <a:rPr lang="en-US" altLang="zh-CN" dirty="0"/>
              <a:t>DNS provider: Aliyun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Certificate</a:t>
            </a:r>
          </a:p>
          <a:p>
            <a:pPr lvl="2"/>
            <a:r>
              <a:rPr lang="en-US" altLang="zh-CN" dirty="0"/>
              <a:t>Let’s Encrypt</a:t>
            </a:r>
          </a:p>
          <a:p>
            <a:pPr lvl="2"/>
            <a:r>
              <a:rPr lang="en-US" altLang="zh-CN" dirty="0"/>
              <a:t>Free renewable cert for 3 months</a:t>
            </a:r>
          </a:p>
          <a:p>
            <a:pPr lvl="2"/>
            <a:r>
              <a:rPr lang="en-US" altLang="zh-CN" dirty="0"/>
              <a:t>ACME, certbot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0" y="2810872"/>
            <a:ext cx="6005440" cy="12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Spring Boot’s built-in Tomcat is not very easy to configure</a:t>
            </a:r>
          </a:p>
          <a:p>
            <a:pPr lvl="1"/>
            <a:r>
              <a:rPr lang="en-US" altLang="zh-CN" dirty="0"/>
              <a:t>Compatibility with certbot</a:t>
            </a:r>
          </a:p>
          <a:p>
            <a:pPr lvl="1"/>
            <a:r>
              <a:rPr lang="en-US" altLang="zh-CN" dirty="0"/>
              <a:t>Performance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Reverse Proxy</a:t>
            </a:r>
          </a:p>
          <a:p>
            <a:pPr lvl="1"/>
            <a:r>
              <a:rPr lang="en-US" altLang="zh-CN" dirty="0"/>
              <a:t>Another web server in front of application web server</a:t>
            </a:r>
          </a:p>
          <a:p>
            <a:endParaRPr lang="en-US" altLang="zh-CN" i="1" dirty="0"/>
          </a:p>
          <a:p>
            <a:r>
              <a:rPr lang="en-US" altLang="zh-CN" i="1" dirty="0"/>
              <a:t>Nginx</a:t>
            </a:r>
          </a:p>
          <a:p>
            <a:pPr lvl="1"/>
            <a:r>
              <a:rPr lang="en-US" altLang="zh-CN" dirty="0"/>
              <a:t>Popular web server</a:t>
            </a:r>
          </a:p>
          <a:p>
            <a:pPr lvl="1"/>
            <a:r>
              <a:rPr lang="en-US" altLang="zh-CN" dirty="0"/>
              <a:t>Powerful proxy and rule configuration</a:t>
            </a:r>
          </a:p>
          <a:p>
            <a:pPr lvl="1"/>
            <a:r>
              <a:rPr lang="en-US" altLang="zh-CN" dirty="0"/>
              <a:t>Built-in support from certbot</a:t>
            </a:r>
          </a:p>
          <a:p>
            <a:pPr lvl="1"/>
            <a:r>
              <a:rPr lang="en-US" altLang="zh-CN" dirty="0"/>
              <a:t>Native-level local filesystem serving</a:t>
            </a:r>
          </a:p>
          <a:p>
            <a:pPr lvl="1"/>
            <a:endParaRPr lang="en-US" altLang="zh-CN" dirty="0"/>
          </a:p>
          <a:p>
            <a:pPr marL="216000" lvl="1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Requirements Analysis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Functional Requirement:</a:t>
            </a:r>
          </a:p>
          <a:p>
            <a:pPr lvl="1"/>
            <a:r>
              <a:rPr lang="en-US" altLang="zh-CN" dirty="0"/>
              <a:t>Navigation Function</a:t>
            </a:r>
          </a:p>
          <a:p>
            <a:pPr lvl="1"/>
            <a:r>
              <a:rPr lang="en-US" altLang="zh-CN" dirty="0"/>
              <a:t>User Interface</a:t>
            </a:r>
          </a:p>
          <a:p>
            <a:pPr lvl="1"/>
            <a:r>
              <a:rPr lang="en-US" altLang="zh-CN" dirty="0"/>
              <a:t>Multi-floor support</a:t>
            </a:r>
          </a:p>
          <a:p>
            <a:pPr lvl="1"/>
            <a:r>
              <a:rPr lang="en-US" altLang="zh-CN" dirty="0"/>
              <a:t>Multi-building support</a:t>
            </a:r>
          </a:p>
          <a:p>
            <a:endParaRPr lang="en-US" altLang="zh-CN" dirty="0"/>
          </a:p>
          <a:p>
            <a:r>
              <a:rPr lang="en-US" altLang="zh-CN" dirty="0"/>
              <a:t>Non-Functional Requirement:</a:t>
            </a:r>
          </a:p>
          <a:p>
            <a:pPr lvl="1"/>
            <a:r>
              <a:rPr lang="en-US" altLang="zh-CN" dirty="0"/>
              <a:t>Response Time</a:t>
            </a:r>
          </a:p>
          <a:p>
            <a:pPr lvl="1"/>
            <a:r>
              <a:rPr lang="en-US" altLang="zh-CN" dirty="0"/>
              <a:t>Data Safety</a:t>
            </a:r>
          </a:p>
          <a:p>
            <a:pPr lvl="1"/>
            <a:r>
              <a:rPr lang="en-US" altLang="zh-CN" dirty="0"/>
              <a:t>Scalability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Technical Requirements:</a:t>
            </a:r>
          </a:p>
          <a:p>
            <a:pPr lvl="1"/>
            <a:r>
              <a:rPr lang="en-US" altLang="zh-CN" dirty="0"/>
              <a:t>Spring Boot</a:t>
            </a:r>
          </a:p>
          <a:p>
            <a:pPr lvl="1"/>
            <a:r>
              <a:rPr lang="en-US" altLang="zh-CN" dirty="0"/>
              <a:t>Web-development tech stack</a:t>
            </a:r>
          </a:p>
          <a:p>
            <a:pPr lvl="1"/>
            <a:r>
              <a:rPr lang="en-US" altLang="zh-CN" dirty="0"/>
              <a:t>Cloud deployment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/>
              <a:t>Design &amp; Development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dirty="0"/>
              <a:t>Floor Plan</a:t>
            </a:r>
          </a:p>
          <a:p>
            <a:pPr lvl="1"/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Map Library</a:t>
            </a:r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/>
          <a:lstStyle/>
          <a:p>
            <a:r>
              <a:rPr lang="en-US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2" y="1008638"/>
            <a:ext cx="2756120" cy="350195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/>
              <a:t>Proof of Concept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11" y="1198800"/>
            <a:ext cx="9741176" cy="496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Extract Information from the Floor Plan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11" y="1198800"/>
            <a:ext cx="9741176" cy="496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740</Words>
  <Application>Microsoft Office PowerPoint</Application>
  <PresentationFormat>宽屏</PresentationFormat>
  <Paragraphs>202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Software Development Life Cycle</vt:lpstr>
      <vt:lpstr>Requirements Analysis</vt:lpstr>
      <vt:lpstr>Design &amp; Development</vt:lpstr>
      <vt:lpstr>Floor Plan for CLH Level 2 by Photo</vt:lpstr>
      <vt:lpstr>The format of floor plans varies across different buildings</vt:lpstr>
      <vt:lpstr>Proof of Concept</vt:lpstr>
      <vt:lpstr>Extract Information from the Floor Plan</vt:lpstr>
      <vt:lpstr>Applied Dijkstra’s Algorithm</vt:lpstr>
      <vt:lpstr>First Version</vt:lpstr>
      <vt:lpstr>Problem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Enter Fabric.js</vt:lpstr>
      <vt:lpstr>Looks similar…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34</cp:revision>
  <dcterms:created xsi:type="dcterms:W3CDTF">2024-04-15T07:40:29Z</dcterms:created>
  <dcterms:modified xsi:type="dcterms:W3CDTF">2024-04-16T14:38:43Z</dcterms:modified>
</cp:coreProperties>
</file>